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3"/>
  </p:notes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59" r:id="rId14"/>
    <p:sldId id="272" r:id="rId15"/>
    <p:sldId id="271" r:id="rId16"/>
    <p:sldId id="278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Snj8AASuFs?start=48&amp;feature=oembed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rAIQ_YZ_i4?feature=oembed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555219"/>
            <a:ext cx="9144000" cy="1064231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CEPS Engineering Organization</a:t>
            </a:r>
          </a:p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Welding</a:t>
            </a:r>
            <a:endParaRPr lang="en-US" sz="24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8" y="410694"/>
            <a:ext cx="4001304" cy="40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508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Types of Weld Joints</a:t>
            </a:r>
          </a:p>
        </p:txBody>
      </p:sp>
      <p:pic>
        <p:nvPicPr>
          <p:cNvPr id="2052" name="Picture 4" descr="Image result for types of weld joints">
            <a:extLst>
              <a:ext uri="{FF2B5EF4-FFF2-40B4-BE49-F238E27FC236}">
                <a16:creationId xmlns:a16="http://schemas.microsoft.com/office/drawing/2014/main" id="{BDBB067A-548B-40C7-AA90-34B7B88E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53" y="1351950"/>
            <a:ext cx="5207586" cy="390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4345A-BDB6-4F37-8A3C-CF6029A74C65}"/>
              </a:ext>
            </a:extLst>
          </p:cNvPr>
          <p:cNvSpPr txBox="1"/>
          <p:nvPr/>
        </p:nvSpPr>
        <p:spPr>
          <a:xfrm>
            <a:off x="6782540" y="2568171"/>
            <a:ext cx="3781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one include different overall techniques for laying beautiful beads</a:t>
            </a:r>
          </a:p>
          <a:p>
            <a:endParaRPr lang="en-US" dirty="0"/>
          </a:p>
          <a:p>
            <a:r>
              <a:rPr lang="en-US" dirty="0"/>
              <a:t>All the advice you would need can be found with a simple google search</a:t>
            </a:r>
          </a:p>
        </p:txBody>
      </p:sp>
    </p:spTree>
    <p:extLst>
      <p:ext uri="{BB962C8B-B14F-4D97-AF65-F5344CB8AC3E}">
        <p14:creationId xmlns:p14="http://schemas.microsoft.com/office/powerpoint/2010/main" val="420797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Shop - Overview</a:t>
            </a:r>
          </a:p>
        </p:txBody>
      </p:sp>
      <p:pic>
        <p:nvPicPr>
          <p:cNvPr id="13" name="Picture 12" descr="A dirty old room&#10;&#10;Description automatically generated">
            <a:extLst>
              <a:ext uri="{FF2B5EF4-FFF2-40B4-BE49-F238E27FC236}">
                <a16:creationId xmlns:a16="http://schemas.microsoft.com/office/drawing/2014/main" id="{3B2BC7DD-8B2B-49A2-A32D-169DE7AFAF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9" y="1582150"/>
            <a:ext cx="10795389" cy="37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7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Shop - Preparation</a:t>
            </a:r>
          </a:p>
        </p:txBody>
      </p:sp>
      <p:pic>
        <p:nvPicPr>
          <p:cNvPr id="9" name="Picture 8" descr="A picture containing table, wooden, cake, board&#10;&#10;Description automatically generated">
            <a:extLst>
              <a:ext uri="{FF2B5EF4-FFF2-40B4-BE49-F238E27FC236}">
                <a16:creationId xmlns:a16="http://schemas.microsoft.com/office/drawing/2014/main" id="{1B59C2EC-7D8A-4498-92A8-FABBC717E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8" y="1539169"/>
            <a:ext cx="3746407" cy="1717104"/>
          </a:xfrm>
          <a:prstGeom prst="rect">
            <a:avLst/>
          </a:prstGeom>
        </p:spPr>
      </p:pic>
      <p:pic>
        <p:nvPicPr>
          <p:cNvPr id="10" name="Picture 9" descr="A picture containing building, chair, sitting, yellow&#10;&#10;Description automatically generated">
            <a:extLst>
              <a:ext uri="{FF2B5EF4-FFF2-40B4-BE49-F238E27FC236}">
                <a16:creationId xmlns:a16="http://schemas.microsoft.com/office/drawing/2014/main" id="{9BF37BDA-5117-40B9-BFCC-7C13F4C229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07" y="3284228"/>
            <a:ext cx="3746407" cy="1717104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CC7F3089-A854-4A99-8721-5CFE3DF61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07" y="610078"/>
            <a:ext cx="3746407" cy="1717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1156B-25F6-4ADF-B825-E448C78E69E2}"/>
              </a:ext>
            </a:extLst>
          </p:cNvPr>
          <p:cNvSpPr txBox="1"/>
          <p:nvPr/>
        </p:nvSpPr>
        <p:spPr>
          <a:xfrm>
            <a:off x="430590" y="3314741"/>
            <a:ext cx="442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such thing as TOO clean!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55D9D-E6C8-4021-95EB-8CE5DC5FFB2E}"/>
              </a:ext>
            </a:extLst>
          </p:cNvPr>
          <p:cNvSpPr txBox="1"/>
          <p:nvPr/>
        </p:nvSpPr>
        <p:spPr>
          <a:xfrm>
            <a:off x="6379507" y="2404352"/>
            <a:ext cx="442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Tig</a:t>
            </a:r>
            <a:r>
              <a:rPr lang="en-US" dirty="0"/>
              <a:t> Torch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8EC6DD-346B-4999-8CB6-7BBE1B63C703}"/>
              </a:ext>
            </a:extLst>
          </p:cNvPr>
          <p:cNvSpPr txBox="1"/>
          <p:nvPr/>
        </p:nvSpPr>
        <p:spPr>
          <a:xfrm>
            <a:off x="6379506" y="5142544"/>
            <a:ext cx="442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Tig</a:t>
            </a:r>
            <a:r>
              <a:rPr lang="en-US" dirty="0"/>
              <a:t> Torch</a:t>
            </a:r>
          </a:p>
        </p:txBody>
      </p:sp>
      <p:pic>
        <p:nvPicPr>
          <p:cNvPr id="14" name="Picture 13" descr="A bottle of wine&#10;&#10;Description automatically generated">
            <a:extLst>
              <a:ext uri="{FF2B5EF4-FFF2-40B4-BE49-F238E27FC236}">
                <a16:creationId xmlns:a16="http://schemas.microsoft.com/office/drawing/2014/main" id="{1FCFE9F5-E730-4BB7-A9E8-424A5D06A2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45" y="2301124"/>
            <a:ext cx="1425987" cy="3124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4C1EA1-756C-46D1-AAFA-5DF61D997D7A}"/>
              </a:ext>
            </a:extLst>
          </p:cNvPr>
          <p:cNvSpPr txBox="1"/>
          <p:nvPr/>
        </p:nvSpPr>
        <p:spPr>
          <a:xfrm>
            <a:off x="1463323" y="4670313"/>
            <a:ext cx="318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 Argon Flow</a:t>
            </a:r>
          </a:p>
          <a:p>
            <a:r>
              <a:rPr lang="en-US" dirty="0"/>
              <a:t>Starts when </a:t>
            </a:r>
            <a:r>
              <a:rPr lang="en-US" dirty="0" err="1"/>
              <a:t>Tig</a:t>
            </a:r>
            <a:r>
              <a:rPr lang="en-US" dirty="0"/>
              <a:t> Welding starts</a:t>
            </a:r>
          </a:p>
        </p:txBody>
      </p:sp>
      <p:pic>
        <p:nvPicPr>
          <p:cNvPr id="16" name="Picture 15" descr="A picture containing indoor, table, sitting, wooden&#10;&#10;Description automatically generated">
            <a:extLst>
              <a:ext uri="{FF2B5EF4-FFF2-40B4-BE49-F238E27FC236}">
                <a16:creationId xmlns:a16="http://schemas.microsoft.com/office/drawing/2014/main" id="{1181B6F6-0D8C-482B-9541-CF52476E45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57" y="1461972"/>
            <a:ext cx="1425987" cy="3124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089D18-AA0A-4BD4-9B82-4DFB643C3B31}"/>
              </a:ext>
            </a:extLst>
          </p:cNvPr>
          <p:cNvSpPr txBox="1"/>
          <p:nvPr/>
        </p:nvSpPr>
        <p:spPr>
          <a:xfrm>
            <a:off x="10508557" y="4691404"/>
            <a:ext cx="14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the Worktable</a:t>
            </a:r>
          </a:p>
        </p:txBody>
      </p:sp>
    </p:spTree>
    <p:extLst>
      <p:ext uri="{BB962C8B-B14F-4D97-AF65-F5344CB8AC3E}">
        <p14:creationId xmlns:p14="http://schemas.microsoft.com/office/powerpoint/2010/main" val="14730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9" name="Picture 18" descr="A picture containing building, sitting, car, light&#10;&#10;Description automatically generated">
            <a:extLst>
              <a:ext uri="{FF2B5EF4-FFF2-40B4-BE49-F238E27FC236}">
                <a16:creationId xmlns:a16="http://schemas.microsoft.com/office/drawing/2014/main" id="{F7AF042E-9000-4A4C-ACFB-29D4D35E0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7" y="3404387"/>
            <a:ext cx="3746407" cy="1717104"/>
          </a:xfrm>
          <a:prstGeom prst="rect">
            <a:avLst/>
          </a:prstGeom>
        </p:spPr>
      </p:pic>
      <p:pic>
        <p:nvPicPr>
          <p:cNvPr id="20" name="Picture 1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5ACE8FE-9E82-43B6-8816-E9BB2E6552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315" y="295284"/>
            <a:ext cx="1992188" cy="4365492"/>
          </a:xfrm>
          <a:prstGeom prst="rect">
            <a:avLst/>
          </a:prstGeom>
        </p:spPr>
      </p:pic>
      <p:pic>
        <p:nvPicPr>
          <p:cNvPr id="21" name="Picture 20" descr="A picture containing red, man, holding&#10;&#10;Description automatically generated">
            <a:extLst>
              <a:ext uri="{FF2B5EF4-FFF2-40B4-BE49-F238E27FC236}">
                <a16:creationId xmlns:a16="http://schemas.microsoft.com/office/drawing/2014/main" id="{CB22DFDB-E09E-472A-939E-5B0CA06A04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03" y="295284"/>
            <a:ext cx="1992187" cy="4365492"/>
          </a:xfrm>
          <a:prstGeom prst="rect">
            <a:avLst/>
          </a:prstGeom>
        </p:spPr>
      </p:pic>
      <p:pic>
        <p:nvPicPr>
          <p:cNvPr id="23" name="Picture 22" descr="A picture containing building, table, food, man&#10;&#10;Description automatically generated">
            <a:extLst>
              <a:ext uri="{FF2B5EF4-FFF2-40B4-BE49-F238E27FC236}">
                <a16:creationId xmlns:a16="http://schemas.microsoft.com/office/drawing/2014/main" id="{C501F716-31A4-4F00-8609-A80F22CD98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8" y="1358884"/>
            <a:ext cx="3746407" cy="17171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692FD0-C79F-41C4-BB35-06AD40FC5FF3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Shop – Final Checks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75EB6-A8F6-49EC-9949-60C4A01AA038}"/>
              </a:ext>
            </a:extLst>
          </p:cNvPr>
          <p:cNvSpPr txBox="1"/>
          <p:nvPr/>
        </p:nvSpPr>
        <p:spPr>
          <a:xfrm>
            <a:off x="4474764" y="1894270"/>
            <a:ext cx="243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right filler (material, thickness)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C83CE-0820-4B40-8C82-5A7B0436D710}"/>
              </a:ext>
            </a:extLst>
          </p:cNvPr>
          <p:cNvSpPr txBox="1"/>
          <p:nvPr/>
        </p:nvSpPr>
        <p:spPr>
          <a:xfrm>
            <a:off x="4503426" y="3939773"/>
            <a:ext cx="2431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right settings on the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AC/DC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88016-17DA-43D2-AF19-3089B3B7CD85}"/>
              </a:ext>
            </a:extLst>
          </p:cNvPr>
          <p:cNvSpPr txBox="1"/>
          <p:nvPr/>
        </p:nvSpPr>
        <p:spPr>
          <a:xfrm>
            <a:off x="6905779" y="4796698"/>
            <a:ext cx="204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torch is good to go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468426-D915-44A2-B902-176612D11702}"/>
              </a:ext>
            </a:extLst>
          </p:cNvPr>
          <p:cNvSpPr txBox="1"/>
          <p:nvPr/>
        </p:nvSpPr>
        <p:spPr>
          <a:xfrm>
            <a:off x="9699315" y="4766128"/>
            <a:ext cx="204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pedal in a comfortable spot</a:t>
            </a:r>
          </a:p>
        </p:txBody>
      </p:sp>
    </p:spTree>
    <p:extLst>
      <p:ext uri="{BB962C8B-B14F-4D97-AF65-F5344CB8AC3E}">
        <p14:creationId xmlns:p14="http://schemas.microsoft.com/office/powerpoint/2010/main" val="233703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692FD0-C79F-41C4-BB35-06AD40FC5FF3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Shop – ENSURE PPE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BEC72F-5F9A-404B-B530-97F65AD76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94" y="3293391"/>
            <a:ext cx="4007016" cy="2132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755694-CB48-4B60-9128-570CEF4D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30" y="1508873"/>
            <a:ext cx="5638800" cy="2256736"/>
          </a:xfrm>
          <a:prstGeom prst="rect">
            <a:avLst/>
          </a:prstGeom>
        </p:spPr>
      </p:pic>
      <p:pic>
        <p:nvPicPr>
          <p:cNvPr id="17" name="Picture 16" descr="A picture containing indoor, helmet, sitting, small&#10;&#10;Description automatically generated">
            <a:extLst>
              <a:ext uri="{FF2B5EF4-FFF2-40B4-BE49-F238E27FC236}">
                <a16:creationId xmlns:a16="http://schemas.microsoft.com/office/drawing/2014/main" id="{B3FB072B-45F3-4366-AF5E-91C5C0EBEE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89" y="608530"/>
            <a:ext cx="4923786" cy="225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6C49D-DC61-4385-878E-0A2046CBE563}"/>
              </a:ext>
            </a:extLst>
          </p:cNvPr>
          <p:cNvSpPr txBox="1"/>
          <p:nvPr/>
        </p:nvSpPr>
        <p:spPr>
          <a:xfrm>
            <a:off x="637431" y="4152122"/>
            <a:ext cx="2199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Jacket</a:t>
            </a:r>
          </a:p>
          <a:p>
            <a:r>
              <a:rPr lang="en-US" dirty="0"/>
              <a:t>Helmet (power on)</a:t>
            </a:r>
          </a:p>
          <a:p>
            <a:r>
              <a:rPr lang="en-US" dirty="0"/>
              <a:t>Gloves</a:t>
            </a:r>
          </a:p>
        </p:txBody>
      </p:sp>
    </p:spTree>
    <p:extLst>
      <p:ext uri="{BB962C8B-B14F-4D97-AF65-F5344CB8AC3E}">
        <p14:creationId xmlns:p14="http://schemas.microsoft.com/office/powerpoint/2010/main" val="41279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Example of Welding</a:t>
            </a:r>
          </a:p>
        </p:txBody>
      </p:sp>
      <p:pic>
        <p:nvPicPr>
          <p:cNvPr id="14" name="Online Media 13" title="Tig Welding Stainless Steel - Walking the Cup vs TIG Finger">
            <a:hlinkClick r:id="" action="ppaction://media"/>
            <a:extLst>
              <a:ext uri="{FF2B5EF4-FFF2-40B4-BE49-F238E27FC236}">
                <a16:creationId xmlns:a16="http://schemas.microsoft.com/office/drawing/2014/main" id="{B9789197-AD4A-457C-8CA3-8A2A392EDA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124287" y="410694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Future of Welding</a:t>
            </a:r>
          </a:p>
        </p:txBody>
      </p:sp>
      <p:pic>
        <p:nvPicPr>
          <p:cNvPr id="3" name="Online Media 2" title="Tesla production line, robotic welding - (via Elon Musk)">
            <a:hlinkClick r:id="" action="ppaction://media"/>
            <a:extLst>
              <a:ext uri="{FF2B5EF4-FFF2-40B4-BE49-F238E27FC236}">
                <a16:creationId xmlns:a16="http://schemas.microsoft.com/office/drawing/2014/main" id="{01B54376-49DB-4D59-AE70-FCBFCBBEA4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6825" y="1563894"/>
            <a:ext cx="4977229" cy="3730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40EA6-298E-433E-BDD0-01CBE66E3534}"/>
              </a:ext>
            </a:extLst>
          </p:cNvPr>
          <p:cNvSpPr txBox="1"/>
          <p:nvPr/>
        </p:nvSpPr>
        <p:spPr>
          <a:xfrm>
            <a:off x="6844683" y="1846555"/>
            <a:ext cx="3728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Humans are too imperfect</a:t>
            </a:r>
          </a:p>
          <a:p>
            <a:endParaRPr lang="en-US" dirty="0"/>
          </a:p>
          <a:p>
            <a:r>
              <a:rPr lang="en-US" dirty="0"/>
              <a:t>Robots can ensure the same thing happens every time… </a:t>
            </a:r>
          </a:p>
          <a:p>
            <a:endParaRPr lang="en-US" dirty="0"/>
          </a:p>
          <a:p>
            <a:r>
              <a:rPr lang="en-US" dirty="0"/>
              <a:t>Cough…starship…cough</a:t>
            </a:r>
          </a:p>
        </p:txBody>
      </p:sp>
    </p:spTree>
    <p:extLst>
      <p:ext uri="{BB962C8B-B14F-4D97-AF65-F5344CB8AC3E}">
        <p14:creationId xmlns:p14="http://schemas.microsoft.com/office/powerpoint/2010/main" val="14165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Welding Parameters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1D293D4-647F-4313-A36C-A7B12AFB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37325"/>
            <a:ext cx="7924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83FCB510-1F83-419E-B6A8-74BB06A73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452125"/>
            <a:ext cx="2317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1">
                <a:latin typeface="Tahoma" panose="020B0604030504040204" pitchFamily="34" charset="0"/>
              </a:rPr>
              <a:t>Aluminum weld parameters</a:t>
            </a:r>
          </a:p>
        </p:txBody>
      </p:sp>
    </p:spTree>
    <p:extLst>
      <p:ext uri="{BB962C8B-B14F-4D97-AF65-F5344CB8AC3E}">
        <p14:creationId xmlns:p14="http://schemas.microsoft.com/office/powerpoint/2010/main" val="35298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Welding Parameters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82AA0CD-C1A1-4451-946D-DD6D01FB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33" y="1270135"/>
            <a:ext cx="7924800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6">
            <a:extLst>
              <a:ext uri="{FF2B5EF4-FFF2-40B4-BE49-F238E27FC236}">
                <a16:creationId xmlns:a16="http://schemas.microsoft.com/office/drawing/2014/main" id="{7F00D00F-67DB-42D3-910F-0AF6C74C9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233" y="5388110"/>
            <a:ext cx="2640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1">
                <a:latin typeface="Tahoma" panose="020B0604030504040204" pitchFamily="34" charset="0"/>
              </a:rPr>
              <a:t>Stainless steel weld parameters</a:t>
            </a:r>
          </a:p>
        </p:txBody>
      </p:sp>
    </p:spTree>
    <p:extLst>
      <p:ext uri="{BB962C8B-B14F-4D97-AF65-F5344CB8AC3E}">
        <p14:creationId xmlns:p14="http://schemas.microsoft.com/office/powerpoint/2010/main" val="4323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Welding Parameters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84BEE73-99E4-4F7A-A363-5D3DD063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70135"/>
            <a:ext cx="7924800" cy="38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B64111BD-BFFD-4913-BBF7-4ED0561DF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388110"/>
            <a:ext cx="2274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1">
                <a:latin typeface="Tahoma" panose="020B0604030504040204" pitchFamily="34" charset="0"/>
              </a:rPr>
              <a:t>Mild steel weld parameters</a:t>
            </a:r>
          </a:p>
        </p:txBody>
      </p:sp>
    </p:spTree>
    <p:extLst>
      <p:ext uri="{BB962C8B-B14F-4D97-AF65-F5344CB8AC3E}">
        <p14:creationId xmlns:p14="http://schemas.microsoft.com/office/powerpoint/2010/main" val="146114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B230349-91F6-466E-A716-EC14AAC9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63" y="2497865"/>
            <a:ext cx="5638800" cy="2256736"/>
          </a:xfrm>
          <a:prstGeom prst="rect">
            <a:avLst/>
          </a:prstGeom>
        </p:spPr>
      </p:pic>
      <p:pic>
        <p:nvPicPr>
          <p:cNvPr id="33" name="Picture 4" descr="TIGweld_cover">
            <a:extLst>
              <a:ext uri="{FF2B5EF4-FFF2-40B4-BE49-F238E27FC236}">
                <a16:creationId xmlns:a16="http://schemas.microsoft.com/office/drawing/2014/main" id="{FEED9F6A-DF3E-4C70-BBCE-775E4D5F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126" y="836683"/>
            <a:ext cx="291986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2">
            <a:extLst>
              <a:ext uri="{FF2B5EF4-FFF2-40B4-BE49-F238E27FC236}">
                <a16:creationId xmlns:a16="http://schemas.microsoft.com/office/drawing/2014/main" id="{3502FF96-6CF3-4572-99A1-F7656ED888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5463" y="410694"/>
            <a:ext cx="5878962" cy="12763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>
                <a:ea typeface="+mj-ea"/>
              </a:rPr>
              <a:t>Tungsten inert gas welding</a:t>
            </a:r>
            <a:br>
              <a:rPr lang="en-US" sz="4000" b="1" dirty="0">
                <a:ea typeface="+mj-ea"/>
              </a:rPr>
            </a:br>
            <a:r>
              <a:rPr lang="en-US" sz="4000" b="1" dirty="0">
                <a:ea typeface="+mj-ea"/>
              </a:rPr>
              <a:t>(</a:t>
            </a:r>
            <a:r>
              <a:rPr lang="en-US" sz="4000" b="1" dirty="0" err="1">
                <a:ea typeface="+mj-ea"/>
              </a:rPr>
              <a:t>tig</a:t>
            </a:r>
            <a:r>
              <a:rPr lang="en-US" sz="4000" b="1" dirty="0"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70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Electrode Selection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DB992C9-715D-404F-92FE-463F040F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1882469"/>
            <a:ext cx="7924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6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1D6B0C-A9D4-4711-B74B-D0FE28F26A5F}"/>
              </a:ext>
            </a:extLst>
          </p:cNvPr>
          <p:cNvSpPr txBox="1"/>
          <p:nvPr/>
        </p:nvSpPr>
        <p:spPr>
          <a:xfrm>
            <a:off x="239697" y="372862"/>
            <a:ext cx="92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DC2F9-506E-4A8B-AE12-69A2BED96EC0}"/>
              </a:ext>
            </a:extLst>
          </p:cNvPr>
          <p:cNvSpPr txBox="1"/>
          <p:nvPr/>
        </p:nvSpPr>
        <p:spPr>
          <a:xfrm>
            <a:off x="350982" y="1496291"/>
            <a:ext cx="4293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Pocket Welder Helper</a:t>
            </a:r>
          </a:p>
          <a:p>
            <a:r>
              <a:rPr lang="en-US" dirty="0"/>
              <a:t>Miller Welding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Helps you select the right settings and equipment for a particular weld job</a:t>
            </a:r>
          </a:p>
        </p:txBody>
      </p:sp>
    </p:spTree>
    <p:extLst>
      <p:ext uri="{BB962C8B-B14F-4D97-AF65-F5344CB8AC3E}">
        <p14:creationId xmlns:p14="http://schemas.microsoft.com/office/powerpoint/2010/main" val="103983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CFA26204-BAAF-4DE9-B221-E2C34BEE3D4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21328" y="190501"/>
            <a:ext cx="4370773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b="1" dirty="0"/>
              <a:t>Background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5B291C-4989-489C-98FC-192E18AB13EB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69903" y="1752970"/>
            <a:ext cx="7924800" cy="3352060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400" b="1" dirty="0"/>
              <a:t>What is TIG?</a:t>
            </a:r>
          </a:p>
          <a:p>
            <a:pPr lvl="1" algn="just">
              <a:defRPr/>
            </a:pPr>
            <a:r>
              <a:rPr lang="en-US" sz="2400" b="1" dirty="0"/>
              <a:t>Tungsten Inert Gas</a:t>
            </a:r>
          </a:p>
          <a:p>
            <a:pPr algn="just">
              <a:defRPr/>
            </a:pPr>
            <a:r>
              <a:rPr lang="en-US" sz="2400" b="1" dirty="0"/>
              <a:t>Also referred to as GTAW</a:t>
            </a:r>
          </a:p>
          <a:p>
            <a:pPr lvl="1" algn="just">
              <a:defRPr/>
            </a:pPr>
            <a:r>
              <a:rPr lang="en-US" sz="2400" b="1" dirty="0"/>
              <a:t>Gas Shielded Tungsten Welding</a:t>
            </a:r>
          </a:p>
          <a:p>
            <a:pPr algn="just">
              <a:defRPr/>
            </a:pPr>
            <a:r>
              <a:rPr lang="en-US" sz="2400" b="1" dirty="0"/>
              <a:t>In TIG welding, a tungsten electrode heats the metal you are welding and gas (most typically Argon) protects the weld from airborne contaminants</a:t>
            </a:r>
          </a:p>
        </p:txBody>
      </p:sp>
    </p:spTree>
    <p:extLst>
      <p:ext uri="{BB962C8B-B14F-4D97-AF65-F5344CB8AC3E}">
        <p14:creationId xmlns:p14="http://schemas.microsoft.com/office/powerpoint/2010/main" val="28044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CE4E424-110A-4874-A706-8D50444860A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54493" y="168106"/>
            <a:ext cx="4034865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b="1" dirty="0"/>
              <a:t>Background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393F218-62E0-4008-8236-9E7BF4CDB58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54493" y="1608796"/>
            <a:ext cx="7924800" cy="1973617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/>
              <a:t>TIG welding uses a non-consumable tungsten</a:t>
            </a:r>
          </a:p>
          <a:p>
            <a:pPr>
              <a:defRPr/>
            </a:pPr>
            <a:r>
              <a:rPr lang="en-US" sz="2800" b="1" dirty="0"/>
              <a:t>Filler metal, when required, is added by hand</a:t>
            </a:r>
          </a:p>
          <a:p>
            <a:pPr>
              <a:defRPr/>
            </a:pPr>
            <a:r>
              <a:rPr lang="en-US" sz="2800" b="1" dirty="0"/>
              <a:t>Shielding gas protects the weld and tungsten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224254-B42A-429E-A28D-F2E463055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987" y="3469412"/>
            <a:ext cx="4866568" cy="19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AutoShape 2" descr="Image result for how does tig welding work">
            <a:extLst>
              <a:ext uri="{FF2B5EF4-FFF2-40B4-BE49-F238E27FC236}">
                <a16:creationId xmlns:a16="http://schemas.microsoft.com/office/drawing/2014/main" id="{25EE98B4-8286-4B16-9571-CF8A4FC6A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24300" y="1257300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E4EE64D-8022-40E6-9C68-5F9CA082CA4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04800" y="0"/>
            <a:ext cx="2401078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3200" b="1" dirty="0"/>
              <a:t>Advantages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40C972E-849E-410C-BAAB-39A32D980AB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01625" y="1600200"/>
            <a:ext cx="8553126" cy="30339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Welds more metals and metal alloys than any other process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High quality and precision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Aesthetic weld beads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No sparks or spatter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No flux or slag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tr-TR" sz="2400" b="1" dirty="0"/>
              <a:t>No smoke or fumes</a:t>
            </a:r>
          </a:p>
          <a:p>
            <a:pPr algn="l">
              <a:lnSpc>
                <a:spcPct val="90000"/>
              </a:lnSpc>
              <a:defRPr/>
            </a:pPr>
            <a:endParaRPr lang="en-US" altLang="tr-TR" sz="2800" b="1" dirty="0"/>
          </a:p>
        </p:txBody>
      </p:sp>
    </p:spTree>
    <p:extLst>
      <p:ext uri="{BB962C8B-B14F-4D97-AF65-F5344CB8AC3E}">
        <p14:creationId xmlns:p14="http://schemas.microsoft.com/office/powerpoint/2010/main" val="28707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C82FC0A0-BC60-4095-99B9-102FF17DE1B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437448" y="1856884"/>
            <a:ext cx="6606556" cy="4498975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dirty="0"/>
              <a:t>Lower filler metal deposition rates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Good hand-eye coordination a required skill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Brighter UV rays than other processes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Slower travel speeds than other processes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/>
              <a:t>Equipment costs tend to be higher than other processes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9B2C256-07D6-4173-AF53-1D5F590A6EA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66853" y="303191"/>
            <a:ext cx="3725753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b="1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20889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4B79A311-FD43-4641-B765-77B9A314D1A4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848" y="58496"/>
            <a:ext cx="2406064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b="1" dirty="0"/>
              <a:t>Safety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C0C0AE1-16FF-464D-90F5-D8C4BA8E656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848" y="1375627"/>
            <a:ext cx="7723789" cy="4419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Electric shock can kill.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Always wear dry insulating gloves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Insulate yourself from work and ground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Do not touch live electrical parts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Keep all panels and covers securely in place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Fumes and gases can be hazardous to your health.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Keep your head out of the fumes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Ventilate area, or use breathing device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01C0E5F-3C05-4FE4-8478-1239C528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752600"/>
            <a:ext cx="98425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5BCCB81-5004-494F-A2C5-9E9E35A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038600"/>
            <a:ext cx="98425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59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03754FED-8C6F-4002-99A5-4E8CD5A89C2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01625" y="228600"/>
            <a:ext cx="8540750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b="1"/>
              <a:t>Safety</a:t>
            </a:r>
            <a:endParaRPr lang="en-US" b="1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C7D2271-D93F-4B1E-8731-D0126E6780B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01625" y="1600200"/>
            <a:ext cx="8156575" cy="44958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Welding can cause fire or explosion.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Do not weld near flammable material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Watch for fire; keep extinguisher nearby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Do not locate unit over combustible surfaces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Do not weld on closed containers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Arc rays can burn eyes and skin; Noise can damage hearing.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Wear welding helmet with correct shade of filter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Wear correct eye, ear, and body protection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6939D38-28E2-48B8-9F55-93932A7EF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2054441"/>
            <a:ext cx="98425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92BF1-AD0D-4040-82CF-A989E5D95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359" y="3414826"/>
            <a:ext cx="4007016" cy="21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4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063A3B5C-044E-4EB7-8773-7B83BECA1DF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89657" y="96196"/>
            <a:ext cx="2189648" cy="1143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/>
              <a:t>Safety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DA3B69-B72C-40CD-A9DA-C8480E80093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77825" y="1402861"/>
            <a:ext cx="7699375" cy="4419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Hot parts can cause injury.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Allow cooling period before touching welded metal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Wear protective gloves and clothing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Magnetic fields from high currents can affect pacemaker operation.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Flying metal can injure eyes.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Welding, chipping, wire brushing, and grinding cause sparks and flying metal; wear approved safety glasses with side shields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6B7F2C1-7DAC-4553-86D1-D5E816C3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651" y="1549066"/>
            <a:ext cx="984250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1B3DF393-88E5-4B9B-B7E9-5B944541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651" y="2893061"/>
            <a:ext cx="98425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indoor, helmet, sitting, small&#10;&#10;Description automatically generated">
            <a:extLst>
              <a:ext uri="{FF2B5EF4-FFF2-40B4-BE49-F238E27FC236}">
                <a16:creationId xmlns:a16="http://schemas.microsoft.com/office/drawing/2014/main" id="{AD4E9C5B-8E19-426E-99DC-7538394970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51" y="4102546"/>
            <a:ext cx="3086870" cy="14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5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2902</TotalTime>
  <Words>744</Words>
  <Application>Microsoft Office PowerPoint</Application>
  <PresentationFormat>Widescreen</PresentationFormat>
  <Paragraphs>137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Calisto MT</vt:lpstr>
      <vt:lpstr>Tahoma</vt:lpstr>
      <vt:lpstr>Wingdings 2</vt:lpstr>
      <vt:lpstr>Slate</vt:lpstr>
      <vt:lpstr>PowerPoint Presentation</vt:lpstr>
      <vt:lpstr>Tungsten inert gas welding (tig)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86</cp:revision>
  <dcterms:created xsi:type="dcterms:W3CDTF">2019-04-03T21:17:49Z</dcterms:created>
  <dcterms:modified xsi:type="dcterms:W3CDTF">2019-11-25T00:45:21Z</dcterms:modified>
</cp:coreProperties>
</file>